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4"/>
  </p:sldMasterIdLst>
  <p:notesMasterIdLst>
    <p:notesMasterId r:id="rId35"/>
  </p:notesMasterIdLst>
  <p:handoutMasterIdLst>
    <p:handoutMasterId r:id="rId36"/>
  </p:handoutMasterIdLst>
  <p:sldIdLst>
    <p:sldId id="417" r:id="rId5"/>
    <p:sldId id="382" r:id="rId6"/>
    <p:sldId id="407" r:id="rId7"/>
    <p:sldId id="416" r:id="rId8"/>
    <p:sldId id="418" r:id="rId9"/>
    <p:sldId id="434" r:id="rId10"/>
    <p:sldId id="435" r:id="rId11"/>
    <p:sldId id="420" r:id="rId12"/>
    <p:sldId id="422" r:id="rId13"/>
    <p:sldId id="423" r:id="rId14"/>
    <p:sldId id="424" r:id="rId15"/>
    <p:sldId id="425" r:id="rId16"/>
    <p:sldId id="428" r:id="rId17"/>
    <p:sldId id="430" r:id="rId18"/>
    <p:sldId id="436" r:id="rId19"/>
    <p:sldId id="437" r:id="rId20"/>
    <p:sldId id="433" r:id="rId21"/>
    <p:sldId id="438" r:id="rId22"/>
    <p:sldId id="439" r:id="rId23"/>
    <p:sldId id="440" r:id="rId24"/>
    <p:sldId id="441" r:id="rId25"/>
    <p:sldId id="442" r:id="rId26"/>
    <p:sldId id="444" r:id="rId27"/>
    <p:sldId id="443" r:id="rId28"/>
    <p:sldId id="445" r:id="rId29"/>
    <p:sldId id="446" r:id="rId30"/>
    <p:sldId id="447" r:id="rId31"/>
    <p:sldId id="448" r:id="rId32"/>
    <p:sldId id="449" r:id="rId33"/>
    <p:sldId id="4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Titillium" panose="00000500000000000000" pitchFamily="50" charset="0"/>
      <p:regular r:id="rId45"/>
      <p:bold r:id="rId46"/>
      <p:italic r:id="rId47"/>
      <p:boldItalic r:id="rId48"/>
    </p:embeddedFont>
    <p:embeddedFont>
      <p:font typeface="Titillium Web" panose="00000500000000000000" pitchFamily="2" charset="0"/>
      <p:regular r:id="rId49"/>
      <p:bold r:id="rId50"/>
      <p:italic r:id="rId51"/>
      <p:boldItalic r:id="rId52"/>
    </p:embeddedFont>
    <p:embeddedFont>
      <p:font typeface="Titillium Web SemiBold" panose="00000700000000000000" pitchFamily="2" charset="0"/>
      <p:regular r:id="rId53"/>
      <p:bold r:id="rId54"/>
      <p:boldItalic r:id="rId55"/>
    </p:embeddedFont>
    <p:embeddedFont>
      <p:font typeface="Titillium WebBlack" panose="020B0604020202020204" charset="0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6395"/>
  </p:normalViewPr>
  <p:slideViewPr>
    <p:cSldViewPr snapToGrid="0" snapToObjects="1" showGuides="1">
      <p:cViewPr varScale="1">
        <p:scale>
          <a:sx n="74" d="100"/>
          <a:sy n="74" d="100"/>
        </p:scale>
        <p:origin x="110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33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9F6D30-D575-5843-A083-82CB49ACB7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147EE-FFA0-6947-85F7-762FC8081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FA4A-DF37-DC4B-B5D7-10670AD80F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59C88-16A2-1E4F-8BDA-56DD7ED6D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DF552-6D5C-8044-9B73-EC1F79CDE10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13C09-0EAE-EC47-83B4-050750545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1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space for a </a:t>
            </a:r>
            <a:br>
              <a:rPr lang="en-US" dirty="0"/>
            </a:br>
            <a:r>
              <a:rPr lang="en-US" dirty="0"/>
              <a:t>main title.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A0071-A1E5-8E4E-B77C-AD335B94F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45542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462001-3C64-6EFA-A272-47E32198F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5A00177-C5CA-AD1E-2250-8E87A3C85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66C1CF-D976-5118-A947-6BF6E5A1C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E5BEB0-EF0C-EF1F-C25F-6D8770C9A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80474A4-2A9C-2E36-ED74-11D059D893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02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Fe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2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0F8574-7BE7-2680-C4E1-B9E0644E83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389FDC15-E9E8-5451-766A-6041D560A8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2944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06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Light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40C9-62AB-2521-2D02-4EE900340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980BDEF-3B05-70FF-E089-B7D3C59EB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1FEC1E5-CB6C-7E41-29C2-63AFDA43A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Picture 8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E98732-FF29-8A27-8BC4-9FE68B43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7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Navy 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5547602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3390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3391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3391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3862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11F935F-BA65-2CF9-91D0-9F827EA3BC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184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0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C94D-A812-A4C2-FE34-06167073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CA44756-A45B-3EF2-3A1B-52EE92DACA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2AEF04D-2144-26CE-E224-1D05E4A48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F50858-5453-2354-9BE7-17004FFA3A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9F8B3EC-94FB-CF40-7221-6E9F8D2DF6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659344-EE11-7742-DCD0-212F4E27F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8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8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Grou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58E8DE-4053-537B-C714-D6B3842D9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53F667-3799-03C9-5033-0AF329DFC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C082BA0-087C-B1ED-E859-265B5CC6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40D37E-2249-D207-6B85-3CA1AF8C9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FD1D4D9-EA57-37AE-3549-4B8369A2AC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8130B08-1A9F-8D45-B726-A925108E9B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1CC68-177A-E751-FA37-621DDBC22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366552"/>
            <a:ext cx="7430191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THE MAIN </a:t>
            </a:r>
            <a:br>
              <a:rPr lang="en-US" dirty="0"/>
            </a:br>
            <a:r>
              <a:rPr lang="en-US" dirty="0"/>
              <a:t>PRESENTATION TITLE.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8D19005-0BDB-C8D9-6127-5EC46DCEFD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235428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82657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op Pixels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727850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3054192"/>
            <a:ext cx="6726237" cy="37211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line or subheading: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8D9863B-C258-DE6F-E718-68DED198D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31D72B-5F67-D82C-EC1A-F61FD0EDD3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8570" y="1979600"/>
            <a:ext cx="8354860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 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695EDD78-7D69-BE36-AFA9-9717B8E6AB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8570" y="4717874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2801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45844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72478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2C75765-51FB-C1B1-17A5-CFB858B8E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27E48E-C60D-1219-E110-4601A02252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383996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EF34F67-6D5F-1A67-9980-7DCAE8362D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2" y="3283071"/>
            <a:ext cx="8624289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accent4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442F6-33E2-D590-4320-2725729FB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955882"/>
            <a:ext cx="6634125" cy="1117229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244869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73-346C-7A41-B48C-97692A82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44BCA-928D-7C48-9A88-272B905A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086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AFB-51DB-7E48-8CBB-5C57EF7B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6284-C440-FA4E-9F55-DA30181D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3435-0486-504F-ACBE-D80FA4A1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289E-1F35-4A49-B38E-5AA7B081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53A0-D5A8-3A4D-9EFE-D7AFE24C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9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51932-1CCD-5D44-8D34-CC038799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3672-DFB6-E747-8985-430CE6A7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9D1D-2E97-C042-B465-FF00D96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4241-1568-6940-AA63-E77C9300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5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D26-700B-C84B-ACA4-619E6E1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86AF-F526-324A-88ED-B14BAF9A1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F4B7-2847-DC4E-810B-6179617B0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4952-E4B2-D441-94AD-BDF48190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8FA58-23FC-C248-9261-3043439F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F98D-E784-C340-B25D-5E6EEA79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6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5ED189C-4E6A-4715-88A0-8968EF578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1828" y="0"/>
            <a:ext cx="4070219" cy="6857999"/>
          </a:xfrm>
        </p:spPr>
        <p:txBody>
          <a:bodyPr tIns="0" rIns="90000" anchor="ctr" anchorCtr="0">
            <a:noAutofit/>
          </a:bodyPr>
          <a:lstStyle>
            <a:lvl1pPr marL="0" indent="0">
              <a:buNone/>
              <a:defRPr lang="en-CA" sz="2400" b="0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space for an </a:t>
            </a:r>
            <a:br>
              <a:rPr lang="en-US" dirty="0"/>
            </a:br>
            <a:r>
              <a:rPr lang="en-US" dirty="0"/>
              <a:t>intro statement.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labir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8C1E4D8-25E1-D437-5EE2-6D1958015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186-6A9D-E340-B7B7-3931FF94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9493F-DCFC-0B4A-8F96-AC2749C1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86397-B631-2442-A97B-734BB1F0C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478E0-AB7D-2C49-A443-C788C5982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DDD4-5559-3347-9667-F3DDBF424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8B91-2B67-9247-9685-178BEF44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EF94-C105-6C46-A54F-7B848A01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BD4F7-C882-D54F-8C66-A23C71AE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6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ED2B-1A09-064A-8B1A-3165A08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E2404-5F8A-464C-89D8-2B5F7662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F7060-5B91-C140-B582-B3676CE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D1E6E-9F5F-6747-B078-D031CA89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05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AA1A-321A-F04F-AAF2-022527DB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7BE28-3CE6-7043-992B-C3BD0506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33AB0-9F07-5742-AEAD-96BA5CA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E483-3578-A24C-B152-B507E32C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FC01C-D583-7E41-8DDB-52278F2EF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E59B4-C279-724F-A46F-720B76BD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5EC5-510C-9149-8849-385D808D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0D928-C9A8-DE4C-865C-BA1A7F7B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07B92-213C-8740-A920-22AD1D66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6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B8B9-669C-6947-9BC8-0E8DFE78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DB2CB-77B0-9C47-A21D-46F85B754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FAD2-72E1-5A44-94FA-60C661CA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DE40-0F1A-AE45-8F1B-95DA07C7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A7616-3C36-5E4C-9363-260C964B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0064-B212-7243-8461-8118CDE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1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955C-E180-7E43-9D61-4700DF08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44BF1-E59A-B04F-A484-E6327FF8F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7007-0931-AF4E-ADF1-E89A9731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678D-D8E3-6A4A-A5B1-DB6B49B0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774C-6B44-4440-A460-AE2C87F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59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858CF-DFF4-9C4A-A7E4-BC68D3CE4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8D3BC-627E-F046-9D63-71E425A26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89DC4-370F-C047-90B0-635B1864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DFD3-B14B-5140-AF2A-9346DBF2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D63B-E370-FD40-B527-5E4789D9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412A97D-75AA-5203-439D-280782072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chemeClr val="bg1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chemeClr val="bg1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34844F-6792-6099-2589-4D1966954F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FB8FA8-8EC0-02EB-C16E-2BB09259B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CB819C1-0224-EB5B-0DD9-0E9288F18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86DA49-A7DD-6A18-8E59-4AE221B7D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3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D0DEA96-F787-9A6D-4803-552E7B0618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89D477-871C-D9BC-AE70-B4F7F1D40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Your Own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AB0BE-5EF9-E837-6B05-54772406FA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1769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31D3BB-C136-1F31-8C20-D1A88AB36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B2A-C242-7442-81C5-6676D9A0C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D832-E1EA-AB4D-A90C-A71A59559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2E4-9C8B-B64B-AEA7-DC6AE27C542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053C-EB30-3A4A-A523-46FFFECE2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86B452F-84E6-8047-AEE4-DAE6920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B280-5D2A-9E49-AAD6-71B10C4F02E0}"/>
              </a:ext>
            </a:extLst>
          </p:cNvPr>
          <p:cNvSpPr txBox="1"/>
          <p:nvPr userDrawn="1"/>
        </p:nvSpPr>
        <p:spPr>
          <a:xfrm>
            <a:off x="-1728216" y="65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71" r:id="rId2"/>
    <p:sldLayoutId id="2147483761" r:id="rId3"/>
    <p:sldLayoutId id="2147483664" r:id="rId4"/>
    <p:sldLayoutId id="2147483760" r:id="rId5"/>
    <p:sldLayoutId id="2147483738" r:id="rId6"/>
    <p:sldLayoutId id="2147483736" r:id="rId7"/>
    <p:sldLayoutId id="2147483752" r:id="rId8"/>
    <p:sldLayoutId id="2147483770" r:id="rId9"/>
    <p:sldLayoutId id="2147483735" r:id="rId10"/>
    <p:sldLayoutId id="2147483772" r:id="rId11"/>
    <p:sldLayoutId id="2147483739" r:id="rId12"/>
    <p:sldLayoutId id="2147483773" r:id="rId13"/>
    <p:sldLayoutId id="2147483764" r:id="rId14"/>
    <p:sldLayoutId id="2147483749" r:id="rId15"/>
    <p:sldLayoutId id="2147483769" r:id="rId16"/>
    <p:sldLayoutId id="2147483768" r:id="rId17"/>
    <p:sldLayoutId id="2147483747" r:id="rId18"/>
    <p:sldLayoutId id="2147483748" r:id="rId19"/>
    <p:sldLayoutId id="2147483740" r:id="rId20"/>
    <p:sldLayoutId id="2147483774" r:id="rId21"/>
    <p:sldLayoutId id="2147483775" r:id="rId22"/>
    <p:sldLayoutId id="2147483776" r:id="rId23"/>
    <p:sldLayoutId id="2147483741" r:id="rId24"/>
    <p:sldLayoutId id="2147483766" r:id="rId25"/>
    <p:sldLayoutId id="2147483713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Titillium Web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Titillium Web SemiBold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2pPr>
      <a:lvl3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extreme_programming/extreme_programming_introduction.htm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g.org/spec/UML/2.5/About-UML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ability.gov/what-and-why/user-experience.html#:~:text=User%20experience%20(UX)%20focuses%20on,the%20group%20managing%20the%20project.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gilealliance.org/agile101/the-agile-manifesto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gilealliance.org/agile101/12-principles-behind-the-agile-manifesto/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101/" TargetMode="External"/><Relationship Id="rId2" Type="http://schemas.openxmlformats.org/officeDocument/2006/relationships/hyperlink" Target="https://www.visual-paradigm.com/scrum/what-is-agile-software-development/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1FAB-8259-CCE2-B154-895D59A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28565"/>
            <a:ext cx="7430191" cy="109690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 216 Software Project Concepts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BF175-462C-D83E-0B32-380DF200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298350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027" y="280555"/>
            <a:ext cx="8915400" cy="122612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From User Stories to Product Backlog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600200"/>
            <a:ext cx="9071263" cy="4717473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User stories – the work to be done divided into functional units</a:t>
            </a:r>
          </a:p>
          <a:p>
            <a:r>
              <a:rPr lang="en-US" sz="4400" dirty="0"/>
              <a:t>Order does not matter, “game pieces”</a:t>
            </a:r>
          </a:p>
          <a:p>
            <a:r>
              <a:rPr lang="en-US" sz="4400" dirty="0"/>
              <a:t>A collection of user stories forms the </a:t>
            </a:r>
            <a:r>
              <a:rPr lang="en-US" sz="4400" b="1" dirty="0"/>
              <a:t>Product Backlog</a:t>
            </a:r>
          </a:p>
          <a:p>
            <a:r>
              <a:rPr lang="en-US" sz="4400" dirty="0"/>
              <a:t>Responsibility to maintain product backlog belongs to the </a:t>
            </a:r>
            <a:r>
              <a:rPr lang="en-US" sz="4400" b="1" dirty="0"/>
              <a:t>Product Owner</a:t>
            </a:r>
            <a:r>
              <a:rPr lang="en-US" sz="4400" dirty="0"/>
              <a:t> – single point of responsibility</a:t>
            </a:r>
          </a:p>
          <a:p>
            <a:r>
              <a:rPr lang="en-US" sz="4400" dirty="0"/>
              <a:t>Product Owner can be someone from the Scrum Team or representative of the client on site</a:t>
            </a:r>
          </a:p>
          <a:p>
            <a:r>
              <a:rPr lang="en-US" sz="4400" dirty="0"/>
              <a:t>Assigns priorities to product backlog items</a:t>
            </a:r>
          </a:p>
          <a:p>
            <a:r>
              <a:rPr lang="en-US" sz="4400" dirty="0"/>
              <a:t>Identifies item  for the next sprint and can cancel current sprint</a:t>
            </a:r>
          </a:p>
          <a:p>
            <a:r>
              <a:rPr lang="en-US" sz="4400" dirty="0"/>
              <a:t>Accepts completion of the backlog item</a:t>
            </a:r>
          </a:p>
          <a:p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>
                <a:solidFill>
                  <a:srgbClr val="0070C0"/>
                </a:solidFill>
              </a:rPr>
              <a:t>Question: What can product owner do if an item is not completed in the current sprint?</a:t>
            </a:r>
          </a:p>
        </p:txBody>
      </p:sp>
    </p:spTree>
    <p:extLst>
      <p:ext uri="{BB962C8B-B14F-4D97-AF65-F5344CB8AC3E}">
        <p14:creationId xmlns:p14="http://schemas.microsoft.com/office/powerpoint/2010/main" val="92376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93518"/>
            <a:ext cx="9071263" cy="1413164"/>
          </a:xfrm>
        </p:spPr>
        <p:txBody>
          <a:bodyPr>
            <a:normAutofit/>
          </a:bodyPr>
          <a:lstStyle/>
          <a:p>
            <a:r>
              <a:rPr lang="en-US" sz="4400" dirty="0"/>
              <a:t>Development Team and Scrum Master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3756" y="1901536"/>
            <a:ext cx="8468589" cy="4312227"/>
          </a:xfrm>
        </p:spPr>
        <p:txBody>
          <a:bodyPr>
            <a:normAutofit fontScale="77500" lnSpcReduction="20000"/>
          </a:bodyPr>
          <a:lstStyle/>
          <a:p>
            <a:r>
              <a:rPr lang="en-US" sz="4400" b="1" dirty="0"/>
              <a:t>Development Team </a:t>
            </a:r>
            <a:r>
              <a:rPr lang="en-US" sz="4400" dirty="0"/>
              <a:t>is self-organizing, cross-functional; no fixed roles for individual members</a:t>
            </a:r>
          </a:p>
          <a:p>
            <a:r>
              <a:rPr lang="en-US" sz="4400" dirty="0"/>
              <a:t>No sub-teams; accountability belongs to the team as a whole</a:t>
            </a:r>
          </a:p>
          <a:p>
            <a:r>
              <a:rPr lang="en-US" sz="4400" dirty="0"/>
              <a:t>Small size, typically not more than 10,  excluding Scrum Master an Product Owner</a:t>
            </a:r>
          </a:p>
          <a:p>
            <a:r>
              <a:rPr lang="en-US" sz="4400" b="1" dirty="0"/>
              <a:t>Scrum Master </a:t>
            </a:r>
            <a:r>
              <a:rPr lang="en-US" sz="4400" dirty="0"/>
              <a:t>– coaches the Development Team, facilitates scrum events, assists Product Owner</a:t>
            </a:r>
          </a:p>
        </p:txBody>
      </p:sp>
    </p:spTree>
    <p:extLst>
      <p:ext uri="{BB962C8B-B14F-4D97-AF65-F5344CB8AC3E}">
        <p14:creationId xmlns:p14="http://schemas.microsoft.com/office/powerpoint/2010/main" val="303208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270164"/>
            <a:ext cx="8520544" cy="1236518"/>
          </a:xfrm>
        </p:spPr>
        <p:txBody>
          <a:bodyPr>
            <a:normAutofit/>
          </a:bodyPr>
          <a:lstStyle/>
          <a:p>
            <a:r>
              <a:rPr lang="en-US" sz="4400" dirty="0"/>
              <a:t>Sprint Planning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633964"/>
            <a:ext cx="9071263" cy="456940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Meeting of the Scrum Team at the beginning of a Sprint ( a few hours)</a:t>
            </a:r>
          </a:p>
          <a:p>
            <a:r>
              <a:rPr lang="en-US" sz="2800" dirty="0"/>
              <a:t>Facilitate by Scrum Master</a:t>
            </a:r>
          </a:p>
          <a:p>
            <a:r>
              <a:rPr lang="en-US" sz="2800" dirty="0"/>
              <a:t>Objectives:</a:t>
            </a:r>
          </a:p>
          <a:p>
            <a:pPr lvl="2"/>
            <a:r>
              <a:rPr lang="en-US" sz="2800" dirty="0"/>
              <a:t>What can be done this Sprint? Product Owner presents item from  the Product Backlog. </a:t>
            </a:r>
            <a:r>
              <a:rPr lang="en-US" sz="2800" b="1" dirty="0"/>
              <a:t>Sprint Goal </a:t>
            </a:r>
            <a:r>
              <a:rPr lang="en-US" sz="2800" dirty="0"/>
              <a:t>– an objective set for the Sprint to implement the identified Product Backlog item</a:t>
            </a:r>
          </a:p>
          <a:p>
            <a:pPr lvl="2"/>
            <a:r>
              <a:rPr lang="en-US" sz="2800" dirty="0"/>
              <a:t>For larger projects, create a </a:t>
            </a:r>
            <a:r>
              <a:rPr lang="en-US" sz="2800" b="1" dirty="0"/>
              <a:t>Sprint Backlog </a:t>
            </a:r>
          </a:p>
          <a:p>
            <a:pPr lvl="2"/>
            <a:r>
              <a:rPr lang="en-US" sz="2800" dirty="0"/>
              <a:t>How will the chosen work be done? Clarify common understanding of the “Done”</a:t>
            </a:r>
          </a:p>
          <a:p>
            <a:pPr lvl="2"/>
            <a:r>
              <a:rPr lang="en-US" sz="2800" dirty="0"/>
              <a:t>Development Team self-organizes</a:t>
            </a:r>
          </a:p>
          <a:p>
            <a:pPr lvl="2"/>
            <a:r>
              <a:rPr lang="en-US" sz="2800" dirty="0"/>
              <a:t>Work to be  done in the first few days decomposed into units of one day or less</a:t>
            </a:r>
          </a:p>
        </p:txBody>
      </p:sp>
    </p:spTree>
    <p:extLst>
      <p:ext uri="{BB962C8B-B14F-4D97-AF65-F5344CB8AC3E}">
        <p14:creationId xmlns:p14="http://schemas.microsoft.com/office/powerpoint/2010/main" val="333765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Daily Scrum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At the beginning of each day, 15-minute meeting of the Development Team</a:t>
            </a:r>
          </a:p>
          <a:p>
            <a:r>
              <a:rPr lang="en-US" sz="4400" dirty="0"/>
              <a:t>Held daily, at the same time and place</a:t>
            </a:r>
          </a:p>
          <a:p>
            <a:r>
              <a:rPr lang="en-US" sz="4400" dirty="0"/>
              <a:t>Standing</a:t>
            </a:r>
          </a:p>
          <a:p>
            <a:r>
              <a:rPr lang="en-US" sz="4400" dirty="0"/>
              <a:t>Scrum Master ensures meetings takes place, but the Development Team is responsible for conducting it</a:t>
            </a:r>
          </a:p>
          <a:p>
            <a:r>
              <a:rPr lang="en-US" sz="4400" dirty="0"/>
              <a:t>Plan work for  the next 24 hours</a:t>
            </a:r>
          </a:p>
          <a:p>
            <a:r>
              <a:rPr lang="en-US" sz="4400" dirty="0"/>
              <a:t>Questions to answer:</a:t>
            </a:r>
          </a:p>
          <a:p>
            <a:pPr lvl="2"/>
            <a:r>
              <a:rPr lang="en-US" sz="4400" dirty="0"/>
              <a:t>What did  I do yesterday?</a:t>
            </a:r>
          </a:p>
          <a:p>
            <a:pPr lvl="2"/>
            <a:r>
              <a:rPr lang="en-US" sz="4400" dirty="0"/>
              <a:t>What will I do today?</a:t>
            </a:r>
          </a:p>
          <a:p>
            <a:pPr lvl="2"/>
            <a:r>
              <a:rPr lang="en-US" sz="4400" dirty="0"/>
              <a:t>Did I encounter or do I anticipate any problems?</a:t>
            </a:r>
          </a:p>
        </p:txBody>
      </p:sp>
    </p:spTree>
    <p:extLst>
      <p:ext uri="{BB962C8B-B14F-4D97-AF65-F5344CB8AC3E}">
        <p14:creationId xmlns:p14="http://schemas.microsoft.com/office/powerpoint/2010/main" val="388487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727363"/>
          </a:xfrm>
        </p:spPr>
        <p:txBody>
          <a:bodyPr>
            <a:normAutofit/>
          </a:bodyPr>
          <a:lstStyle/>
          <a:p>
            <a:r>
              <a:rPr lang="en-US" sz="4400" dirty="0"/>
              <a:t>Sprint Review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527464"/>
            <a:ext cx="8136081" cy="5174673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Held at the end of the Sprint</a:t>
            </a:r>
          </a:p>
          <a:p>
            <a:r>
              <a:rPr lang="en-US" sz="4400" dirty="0"/>
              <a:t>The Scrum Team and stakeholders collaborate about what was done in the Sprint and what could be the next steps to optimize value</a:t>
            </a:r>
          </a:p>
          <a:p>
            <a:r>
              <a:rPr lang="en-US" sz="4400" dirty="0"/>
              <a:t>Informal meeting rather than status meeting; presentation focused on soliciting feedback</a:t>
            </a:r>
          </a:p>
          <a:p>
            <a:r>
              <a:rPr lang="en-US" sz="4400" dirty="0"/>
              <a:t>Product Owner discusses the current state of the Product Backlog</a:t>
            </a:r>
          </a:p>
          <a:p>
            <a:r>
              <a:rPr lang="en-US" sz="4400" dirty="0"/>
              <a:t>The entire group collaborates on what to do next – input for the next Sprint Planning</a:t>
            </a:r>
          </a:p>
          <a:p>
            <a:r>
              <a:rPr lang="en-US" sz="4400" dirty="0"/>
              <a:t>Review of the timeline / budget </a:t>
            </a:r>
          </a:p>
        </p:txBody>
      </p:sp>
    </p:spTree>
    <p:extLst>
      <p:ext uri="{BB962C8B-B14F-4D97-AF65-F5344CB8AC3E}">
        <p14:creationId xmlns:p14="http://schemas.microsoft.com/office/powerpoint/2010/main" val="179512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727363"/>
          </a:xfrm>
        </p:spPr>
        <p:txBody>
          <a:bodyPr>
            <a:normAutofit/>
          </a:bodyPr>
          <a:lstStyle/>
          <a:p>
            <a:r>
              <a:rPr lang="en-US" sz="4400" dirty="0"/>
              <a:t>Sprint Retrospective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257300"/>
            <a:ext cx="8136081" cy="5444837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Occurs after the Spring Review and before the next Sprint Planning</a:t>
            </a:r>
          </a:p>
          <a:p>
            <a:r>
              <a:rPr lang="en-US" sz="4400" dirty="0"/>
              <a:t>A opportunity for  the Scrum Team to inspect itself and create a plan for improvements</a:t>
            </a:r>
          </a:p>
          <a:p>
            <a:r>
              <a:rPr lang="en-US" sz="4400" dirty="0"/>
              <a:t>How the last Sprint went in regards to people, relationships, process, and tools</a:t>
            </a:r>
          </a:p>
          <a:p>
            <a:r>
              <a:rPr lang="en-US" sz="4400" dirty="0"/>
              <a:t>Identify major items that went well and potential improvements</a:t>
            </a:r>
          </a:p>
          <a:p>
            <a:r>
              <a:rPr lang="en-US" sz="4400" dirty="0"/>
              <a:t>Create a plan for implementing improvements to the ways the Scrum Team  does the work</a:t>
            </a:r>
          </a:p>
          <a:p>
            <a:r>
              <a:rPr lang="en-US" sz="4400" dirty="0"/>
              <a:t>The Scrum Master ensures that the meeting is positive and productive</a:t>
            </a:r>
          </a:p>
        </p:txBody>
      </p:sp>
    </p:spTree>
    <p:extLst>
      <p:ext uri="{BB962C8B-B14F-4D97-AF65-F5344CB8AC3E}">
        <p14:creationId xmlns:p14="http://schemas.microsoft.com/office/powerpoint/2010/main" val="275614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727363"/>
          </a:xfrm>
        </p:spPr>
        <p:txBody>
          <a:bodyPr>
            <a:normAutofit/>
          </a:bodyPr>
          <a:lstStyle/>
          <a:p>
            <a:r>
              <a:rPr lang="en-US" sz="4400" dirty="0"/>
              <a:t>Extreme Programming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8055" y="976745"/>
            <a:ext cx="8780318" cy="5725392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dirty="0"/>
              <a:t>Extreme Programming (XP) </a:t>
            </a:r>
            <a:r>
              <a:rPr lang="en-US" sz="4400" dirty="0"/>
              <a:t>is a software development methodology that aims at improved software quality and responsiveness to changing customer requirements</a:t>
            </a:r>
          </a:p>
          <a:p>
            <a:r>
              <a:rPr lang="en-US" sz="4400" dirty="0"/>
              <a:t>Common practices:</a:t>
            </a:r>
          </a:p>
          <a:p>
            <a:pPr lvl="2"/>
            <a:r>
              <a:rPr lang="en-US" sz="4400" dirty="0"/>
              <a:t>Writing unit tests before programming</a:t>
            </a:r>
          </a:p>
          <a:p>
            <a:pPr lvl="2"/>
            <a:r>
              <a:rPr lang="en-US" sz="4400" dirty="0"/>
              <a:t>Starting with a simple  design and redesigning when required</a:t>
            </a:r>
          </a:p>
          <a:p>
            <a:pPr lvl="2"/>
            <a:r>
              <a:rPr lang="en-US" sz="4400" dirty="0"/>
              <a:t>Pair programming</a:t>
            </a:r>
          </a:p>
          <a:p>
            <a:pPr lvl="2"/>
            <a:r>
              <a:rPr lang="en-US" sz="4400" dirty="0"/>
              <a:t>Integrating and testing often</a:t>
            </a:r>
          </a:p>
          <a:p>
            <a:pPr lvl="2"/>
            <a:r>
              <a:rPr lang="en-US" sz="4400" dirty="0"/>
              <a:t>Putting minimal working system into production quickly and upgrading whenever required</a:t>
            </a:r>
          </a:p>
          <a:p>
            <a:pPr lvl="2"/>
            <a:r>
              <a:rPr lang="en-US" sz="4400" dirty="0"/>
              <a:t>Keeping the customer involved and obtaining feedback</a:t>
            </a:r>
          </a:p>
          <a:p>
            <a:r>
              <a:rPr lang="en-US" sz="4400" dirty="0">
                <a:hlinkClick r:id="rId2"/>
              </a:rPr>
              <a:t>https://www.tutorialspoint.com/extreme_programming/extreme_programming_introduction.htm</a:t>
            </a: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4375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What is a Use Case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Oxford Dictionary definition: </a:t>
            </a:r>
            <a:r>
              <a:rPr lang="en-US" sz="4400" b="1" dirty="0"/>
              <a:t>use case </a:t>
            </a:r>
            <a:r>
              <a:rPr lang="en-US" sz="4400" dirty="0"/>
              <a:t>is a specific situation in which a product or a service could potentially be used</a:t>
            </a:r>
          </a:p>
          <a:p>
            <a:r>
              <a:rPr lang="en-US" sz="4400" dirty="0"/>
              <a:t>A list of actions or steps defining interaction between a role ( </a:t>
            </a:r>
            <a:r>
              <a:rPr lang="en-US" sz="4400" b="1" dirty="0"/>
              <a:t>actor</a:t>
            </a:r>
            <a:r>
              <a:rPr lang="en-US" sz="4400" dirty="0"/>
              <a:t> – a human or external system) and a system to achieve a goal</a:t>
            </a:r>
          </a:p>
          <a:p>
            <a:r>
              <a:rPr lang="en-US" sz="4400" dirty="0"/>
              <a:t>Use case captures major part of system’s functionality</a:t>
            </a:r>
          </a:p>
          <a:p>
            <a:r>
              <a:rPr lang="en-US" sz="4400" dirty="0"/>
              <a:t>Describes how user uses the system to accomplish  a particular goal</a:t>
            </a:r>
          </a:p>
        </p:txBody>
      </p:sp>
    </p:spTree>
    <p:extLst>
      <p:ext uri="{BB962C8B-B14F-4D97-AF65-F5344CB8AC3E}">
        <p14:creationId xmlns:p14="http://schemas.microsoft.com/office/powerpoint/2010/main" val="120037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5" y="361813"/>
            <a:ext cx="8936182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Unified Modeling Language (UML) 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1574" y="1228719"/>
            <a:ext cx="8603672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Modeling method consists of:</a:t>
            </a:r>
          </a:p>
          <a:p>
            <a:pPr marL="1054350" lvl="2" indent="-742950">
              <a:buFont typeface="+mj-lt"/>
              <a:buAutoNum type="arabicPeriod"/>
            </a:pPr>
            <a:r>
              <a:rPr lang="en-US" sz="4400" dirty="0"/>
              <a:t>Language (notation)</a:t>
            </a:r>
          </a:p>
          <a:p>
            <a:pPr marL="1054350" lvl="2" indent="-742950">
              <a:buFont typeface="+mj-lt"/>
              <a:buAutoNum type="arabicPeriod"/>
            </a:pPr>
            <a:r>
              <a:rPr lang="en-US" sz="4400" dirty="0"/>
              <a:t>Process (sequence of steps to perform)</a:t>
            </a:r>
          </a:p>
          <a:p>
            <a:pPr marL="1054350" lvl="2" indent="-742950">
              <a:buFont typeface="+mj-lt"/>
              <a:buAutoNum type="arabicPeriod"/>
            </a:pPr>
            <a:r>
              <a:rPr lang="en-US" sz="4400" dirty="0"/>
              <a:t>Tool (software)</a:t>
            </a:r>
          </a:p>
          <a:p>
            <a:r>
              <a:rPr lang="en-US" sz="4400" dirty="0"/>
              <a:t>UML is the standardized visual object-oriented modeling language (diagrams)</a:t>
            </a:r>
          </a:p>
          <a:p>
            <a:r>
              <a:rPr lang="en-US" sz="4400" dirty="0"/>
              <a:t>1997 – UML becomes industry standard</a:t>
            </a:r>
          </a:p>
          <a:p>
            <a:r>
              <a:rPr lang="en-US" sz="4400" dirty="0"/>
              <a:t>2015 – UML 2.5</a:t>
            </a:r>
          </a:p>
          <a:p>
            <a:r>
              <a:rPr lang="en-US" sz="4400" dirty="0">
                <a:hlinkClick r:id="rId2"/>
              </a:rPr>
              <a:t>https://www.omg.org/spec/UML/2.5/About-UML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603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UML Diagrams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Use Case Model – captures user’s perspective</a:t>
            </a:r>
          </a:p>
          <a:p>
            <a:pPr lvl="2"/>
            <a:r>
              <a:rPr lang="en-US" sz="4400" dirty="0"/>
              <a:t>Use case diagrams</a:t>
            </a:r>
          </a:p>
          <a:p>
            <a:r>
              <a:rPr lang="en-US" sz="4400" dirty="0"/>
              <a:t>Logical Model </a:t>
            </a:r>
          </a:p>
          <a:p>
            <a:pPr lvl="2"/>
            <a:r>
              <a:rPr lang="en-US" sz="4400" dirty="0"/>
              <a:t>Structure of the system</a:t>
            </a:r>
          </a:p>
          <a:p>
            <a:pPr lvl="3"/>
            <a:r>
              <a:rPr lang="en-US" sz="4400" dirty="0"/>
              <a:t>Class diagrams, package diagrams</a:t>
            </a:r>
          </a:p>
          <a:p>
            <a:pPr lvl="2"/>
            <a:r>
              <a:rPr lang="en-US" sz="4400" dirty="0"/>
              <a:t>Behaviour of the system</a:t>
            </a:r>
          </a:p>
          <a:p>
            <a:pPr lvl="3"/>
            <a:r>
              <a:rPr lang="en-US" sz="4400" dirty="0"/>
              <a:t>Sequence diagrams, collaboration diagrams, state transition diagrams, activity diagrams, …</a:t>
            </a:r>
          </a:p>
          <a:p>
            <a:r>
              <a:rPr lang="en-US" sz="4400" dirty="0"/>
              <a:t>Physical Model</a:t>
            </a:r>
          </a:p>
          <a:p>
            <a:pPr lvl="2"/>
            <a:r>
              <a:rPr lang="en-US" sz="4400" dirty="0"/>
              <a:t>Component diagram (software)</a:t>
            </a:r>
          </a:p>
          <a:p>
            <a:pPr lvl="2"/>
            <a:r>
              <a:rPr lang="en-US" sz="4400" dirty="0"/>
              <a:t>Deployment diagram (hardware)</a:t>
            </a:r>
          </a:p>
        </p:txBody>
      </p:sp>
    </p:spTree>
    <p:extLst>
      <p:ext uri="{BB962C8B-B14F-4D97-AF65-F5344CB8AC3E}">
        <p14:creationId xmlns:p14="http://schemas.microsoft.com/office/powerpoint/2010/main" val="107565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85EC-CA37-CCEB-5E5C-807F7C9B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946" y="652758"/>
            <a:ext cx="4164381" cy="587375"/>
          </a:xfrm>
        </p:spPr>
        <p:txBody>
          <a:bodyPr/>
          <a:lstStyle/>
          <a:p>
            <a:r>
              <a:rPr lang="en-US" sz="3200" dirty="0"/>
              <a:t>Topics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2E19C99-6BB9-47B5-9167-C137F060EAB7}"/>
              </a:ext>
            </a:extLst>
          </p:cNvPr>
          <p:cNvSpPr txBox="1">
            <a:spLocks/>
          </p:cNvSpPr>
          <p:nvPr/>
        </p:nvSpPr>
        <p:spPr>
          <a:xfrm>
            <a:off x="6766358" y="1749176"/>
            <a:ext cx="5006542" cy="378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800" dirty="0"/>
              <a:t>Agile Software Development</a:t>
            </a:r>
          </a:p>
          <a:p>
            <a:pPr marL="457200" indent="-457200"/>
            <a:r>
              <a:rPr lang="en-US" sz="2800" dirty="0"/>
              <a:t>UML Use Case Diagram</a:t>
            </a:r>
          </a:p>
          <a:p>
            <a:pPr marL="457200" indent="-457200"/>
            <a:r>
              <a:rPr lang="en-US" sz="2800" dirty="0"/>
              <a:t>User Experience (UX)</a:t>
            </a:r>
          </a:p>
        </p:txBody>
      </p:sp>
    </p:spTree>
    <p:extLst>
      <p:ext uri="{BB962C8B-B14F-4D97-AF65-F5344CB8AC3E}">
        <p14:creationId xmlns:p14="http://schemas.microsoft.com/office/powerpoint/2010/main" val="614107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Use Case Diagram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dirty="0"/>
              <a:t>Use case diagram identifies actors and use cases, and their relationships</a:t>
            </a:r>
          </a:p>
          <a:p>
            <a:r>
              <a:rPr lang="en-US" sz="3600" dirty="0"/>
              <a:t>Analyze requirements of a system</a:t>
            </a:r>
          </a:p>
          <a:p>
            <a:r>
              <a:rPr lang="en-US" sz="3600" dirty="0"/>
              <a:t>Visualize system design at a high-level </a:t>
            </a:r>
          </a:p>
          <a:p>
            <a:r>
              <a:rPr lang="en-US" sz="3600" dirty="0"/>
              <a:t>Capture major pieces of system’s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37676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Elements of Use Case Diagrams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b="1" dirty="0"/>
              <a:t>Use Cases </a:t>
            </a:r>
            <a:r>
              <a:rPr lang="en-US" sz="3600" dirty="0"/>
              <a:t>– top-level items of system functionality from the users’ point of view</a:t>
            </a:r>
          </a:p>
          <a:p>
            <a:pPr lvl="2"/>
            <a:r>
              <a:rPr lang="en-US" sz="3600" dirty="0"/>
              <a:t>Withing system’s boundary</a:t>
            </a:r>
          </a:p>
          <a:p>
            <a:pPr lvl="2"/>
            <a:r>
              <a:rPr lang="en-US" sz="3600" dirty="0"/>
              <a:t>Labeled with verb-noun phrase</a:t>
            </a:r>
          </a:p>
          <a:p>
            <a:r>
              <a:rPr lang="en-US" sz="3600" b="1" dirty="0"/>
              <a:t>Actors</a:t>
            </a:r>
            <a:r>
              <a:rPr lang="en-US" sz="3600" dirty="0"/>
              <a:t> – roles (people or other systems) that interact with our system</a:t>
            </a:r>
          </a:p>
          <a:p>
            <a:pPr lvl="2"/>
            <a:r>
              <a:rPr lang="en-US" sz="3600" dirty="0"/>
              <a:t>External to the system</a:t>
            </a:r>
          </a:p>
          <a:p>
            <a:r>
              <a:rPr lang="en-US" sz="3600" b="1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9328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27" y="652758"/>
            <a:ext cx="9455728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Relationships in Use Case Diagrams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5133109"/>
          </a:xfrm>
        </p:spPr>
        <p:txBody>
          <a:bodyPr>
            <a:noAutofit/>
          </a:bodyPr>
          <a:lstStyle/>
          <a:p>
            <a:r>
              <a:rPr lang="en-US" sz="3600" dirty="0"/>
              <a:t>Association </a:t>
            </a:r>
          </a:p>
          <a:p>
            <a:pPr lvl="2"/>
            <a:r>
              <a:rPr lang="en-US" sz="3600" dirty="0"/>
              <a:t>Links an actor to the use case(s) with which it interacts</a:t>
            </a:r>
          </a:p>
          <a:p>
            <a:r>
              <a:rPr lang="en-US" sz="3600" dirty="0"/>
              <a:t>Relationships between two use cases</a:t>
            </a:r>
          </a:p>
          <a:p>
            <a:pPr lvl="2"/>
            <a:r>
              <a:rPr lang="en-US" sz="3600" dirty="0"/>
              <a:t>Include</a:t>
            </a:r>
          </a:p>
          <a:p>
            <a:pPr lvl="2"/>
            <a:r>
              <a:rPr lang="en-US" sz="3600" dirty="0"/>
              <a:t>Extend</a:t>
            </a:r>
          </a:p>
          <a:p>
            <a:pPr lvl="2"/>
            <a:r>
              <a:rPr lang="en-US" sz="3600" dirty="0"/>
              <a:t>Generalization</a:t>
            </a:r>
          </a:p>
          <a:p>
            <a:r>
              <a:rPr lang="en-US" sz="3600" dirty="0"/>
              <a:t>Relationships between two actors are not modeled (irrelevant – outside of the system)</a:t>
            </a:r>
          </a:p>
        </p:txBody>
      </p:sp>
    </p:spTree>
    <p:extLst>
      <p:ext uri="{BB962C8B-B14F-4D97-AF65-F5344CB8AC3E}">
        <p14:creationId xmlns:p14="http://schemas.microsoft.com/office/powerpoint/2010/main" val="299844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Extend vs. Include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Autofit/>
          </a:bodyPr>
          <a:lstStyle/>
          <a:p>
            <a:r>
              <a:rPr lang="en-CA" sz="2800" b="1" dirty="0"/>
              <a:t>Extend</a:t>
            </a:r>
            <a:r>
              <a:rPr lang="en-CA" sz="2800" dirty="0"/>
              <a:t> – one use case is an </a:t>
            </a:r>
            <a:r>
              <a:rPr lang="en-CA" sz="2800" u="sng" dirty="0"/>
              <a:t>optional </a:t>
            </a:r>
            <a:r>
              <a:rPr lang="en-CA" sz="2800" dirty="0"/>
              <a:t>extension on another use case</a:t>
            </a:r>
          </a:p>
          <a:p>
            <a:pPr lvl="2"/>
            <a:r>
              <a:rPr lang="en-CA" sz="2800" dirty="0"/>
              <a:t>Add to Favourites is an optional extension of Browse Products</a:t>
            </a:r>
          </a:p>
          <a:p>
            <a:r>
              <a:rPr lang="en-CA" sz="2800" b="1" dirty="0"/>
              <a:t>Include</a:t>
            </a:r>
            <a:r>
              <a:rPr lang="en-CA" sz="2800" dirty="0"/>
              <a:t> – one use case is a </a:t>
            </a:r>
            <a:r>
              <a:rPr lang="en-CA" sz="2800" u="sng" dirty="0"/>
              <a:t>necessary</a:t>
            </a:r>
            <a:r>
              <a:rPr lang="en-CA" sz="2800" dirty="0"/>
              <a:t> (mandatory) part of another use case</a:t>
            </a:r>
          </a:p>
          <a:p>
            <a:pPr lvl="2"/>
            <a:r>
              <a:rPr lang="en-CA" sz="2800" dirty="0"/>
              <a:t>Process Payment is a necessary part of Buy Products</a:t>
            </a:r>
          </a:p>
          <a:p>
            <a:r>
              <a:rPr lang="en-CA" sz="2800" dirty="0"/>
              <a:t>The relationship annotation &lt;&lt;extend&gt;&gt;  and &lt;&lt;include&gt;&gt; reads in the direction of the arrow</a:t>
            </a:r>
          </a:p>
        </p:txBody>
      </p:sp>
    </p:spTree>
    <p:extLst>
      <p:ext uri="{BB962C8B-B14F-4D97-AF65-F5344CB8AC3E}">
        <p14:creationId xmlns:p14="http://schemas.microsoft.com/office/powerpoint/2010/main" val="262068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Example  o Use Case Diagram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64FFC-5A2E-44A4-9C5B-34AAD582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3" y="1758239"/>
            <a:ext cx="8724725" cy="40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MS Visio Demo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dirty="0"/>
              <a:t>Create an UML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54676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Group Exercise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CA" sz="3600" dirty="0"/>
              <a:t>30 minutes</a:t>
            </a:r>
          </a:p>
          <a:p>
            <a:r>
              <a:rPr lang="en-CA" sz="3600" dirty="0"/>
              <a:t>Create use case diagram a well-known system, like Wikipedia, Amazon, Twitter, …</a:t>
            </a:r>
          </a:p>
          <a:p>
            <a:pPr marL="0" indent="0">
              <a:buNone/>
            </a:pP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9242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Documenting Use Cases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 fontScale="85000" lnSpcReduction="20000"/>
          </a:bodyPr>
          <a:lstStyle/>
          <a:p>
            <a:r>
              <a:rPr lang="en-CA" sz="3600" dirty="0"/>
              <a:t>Use Case Description</a:t>
            </a:r>
          </a:p>
          <a:p>
            <a:pPr lvl="2"/>
            <a:r>
              <a:rPr lang="en-US" sz="3600" dirty="0"/>
              <a:t>No standard format</a:t>
            </a:r>
          </a:p>
          <a:p>
            <a:pPr lvl="2"/>
            <a:r>
              <a:rPr lang="en-US" sz="3600" dirty="0"/>
              <a:t>Typical elements:</a:t>
            </a:r>
          </a:p>
          <a:p>
            <a:pPr lvl="3"/>
            <a:r>
              <a:rPr lang="en-US" sz="3600" dirty="0"/>
              <a:t>Use case name (verb-noun phrase)</a:t>
            </a:r>
          </a:p>
          <a:p>
            <a:pPr lvl="3"/>
            <a:r>
              <a:rPr lang="en-US" sz="3600" dirty="0"/>
              <a:t>Who interacts with it (actors)</a:t>
            </a:r>
          </a:p>
          <a:p>
            <a:pPr lvl="3"/>
            <a:r>
              <a:rPr lang="en-US" sz="3600" dirty="0"/>
              <a:t>What triggers it</a:t>
            </a:r>
          </a:p>
          <a:p>
            <a:pPr lvl="3"/>
            <a:r>
              <a:rPr lang="en-US" sz="3600" dirty="0"/>
              <a:t>Flow of events – a possible sequence of steps through the use case execution</a:t>
            </a:r>
          </a:p>
          <a:p>
            <a:pPr lvl="4"/>
            <a:r>
              <a:rPr lang="en-US" sz="3600" dirty="0"/>
              <a:t>Normal flow of events</a:t>
            </a:r>
          </a:p>
          <a:p>
            <a:pPr lvl="4"/>
            <a:r>
              <a:rPr lang="en-US" sz="3600" dirty="0"/>
              <a:t>Sub-flows (break it down to simplify description)</a:t>
            </a:r>
          </a:p>
          <a:p>
            <a:pPr lvl="4"/>
            <a:r>
              <a:rPr lang="en-US" sz="3600" dirty="0"/>
              <a:t>Exceptional flows</a:t>
            </a:r>
          </a:p>
          <a:p>
            <a:pPr marL="0" indent="0">
              <a:buNone/>
            </a:pP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51529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User Experience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02124"/>
                </a:solidFill>
                <a:effectLst/>
                <a:latin typeface="Google Sans"/>
              </a:rPr>
              <a:t>“User experience (UX) </a:t>
            </a:r>
            <a:r>
              <a:rPr lang="en-US" sz="3600" b="0" i="0" dirty="0">
                <a:solidFill>
                  <a:srgbClr val="040C28"/>
                </a:solidFill>
                <a:effectLst/>
                <a:latin typeface="Google Sans"/>
              </a:rPr>
              <a:t>focuses on having a deep understanding of users, what they need, what they value, their abilities, and also their limitations</a:t>
            </a:r>
            <a:r>
              <a:rPr lang="en-US" sz="3600" b="0" i="0" dirty="0">
                <a:solidFill>
                  <a:srgbClr val="202124"/>
                </a:solidFill>
                <a:effectLst/>
                <a:latin typeface="Google Sans"/>
              </a:rPr>
              <a:t>. It also takes into account the business goals and objectives of the group managing the project.”</a:t>
            </a:r>
          </a:p>
          <a:p>
            <a:r>
              <a:rPr lang="en-CA" sz="3600" dirty="0">
                <a:hlinkClick r:id="rId2"/>
              </a:rPr>
              <a:t>User Experience Basics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9756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UX  Best Practices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3982" y="1579418"/>
            <a:ext cx="9185563" cy="4738255"/>
          </a:xfrm>
        </p:spPr>
        <p:txBody>
          <a:bodyPr>
            <a:normAutofit/>
          </a:bodyPr>
          <a:lstStyle/>
          <a:p>
            <a:r>
              <a:rPr lang="en-CA" sz="3600" dirty="0"/>
              <a:t>30 minutes</a:t>
            </a:r>
          </a:p>
          <a:p>
            <a:r>
              <a:rPr lang="en-CA" sz="3600" dirty="0"/>
              <a:t>In groups, research UX best practices</a:t>
            </a:r>
          </a:p>
          <a:p>
            <a:pPr marL="0" indent="0">
              <a:buNone/>
            </a:pP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13161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“There is nothing permanent except change.”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0" dirty="0"/>
              <a:t>—</a:t>
            </a:r>
            <a:r>
              <a:rPr lang="en-US" dirty="0"/>
              <a:t> Heraclitus</a:t>
            </a:r>
          </a:p>
        </p:txBody>
      </p:sp>
    </p:spTree>
    <p:extLst>
      <p:ext uri="{BB962C8B-B14F-4D97-AF65-F5344CB8AC3E}">
        <p14:creationId xmlns:p14="http://schemas.microsoft.com/office/powerpoint/2010/main" val="29130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B7904-6893-E7DC-5B8E-5A72456E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434521"/>
            <a:ext cx="6634125" cy="1638590"/>
          </a:xfrm>
        </p:spPr>
        <p:txBody>
          <a:bodyPr/>
          <a:lstStyle/>
          <a:p>
            <a:r>
              <a:rPr lang="en-US" dirty="0"/>
              <a:t>Work on Assignment 3 Part 2 – Use case Diagram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9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80583" cy="6461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Agile Manifesto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1327" y="1373353"/>
            <a:ext cx="8228727" cy="1681575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The term “Agile” was created in 2001 – an effort to establish principles of a better approach to software development: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  <a:hlinkClick r:id="rId2"/>
              </a:rPr>
              <a:t>https://www.agilealliance.org/agile101/the-agile-manifesto/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5C561-1F11-471D-85F1-CDA3DD08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52" y="3054928"/>
            <a:ext cx="5486876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0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6971428" cy="63571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12 Principles of Agile (1)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1748265"/>
            <a:ext cx="8780318" cy="4548626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>
                <a:hlinkClick r:id="rId2"/>
              </a:rPr>
              <a:t>https://www.agilealliance.org/agile101/12-principles-behind-the-agile-manifesto/</a:t>
            </a:r>
            <a:endParaRPr lang="en-US" sz="4400" dirty="0"/>
          </a:p>
          <a:p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Customer satisfaction is always the highest priority and is achieved through rapid and continuous delivery.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Changing environments are embraced at any stage of the process to provide the customer with a competitive advantage.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A product or service is delivered with higher frequency.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Stakeholders and developers collaborate closely on a daily basis.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4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6971428" cy="10955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12 Principles of Agile (2)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1748265"/>
            <a:ext cx="8780318" cy="45486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z="4400" dirty="0"/>
          </a:p>
          <a:p>
            <a:pPr marL="742950" indent="-742950">
              <a:buFont typeface="+mj-lt"/>
              <a:buAutoNum type="arabicPeriod" startAt="5"/>
            </a:pPr>
            <a:r>
              <a:rPr lang="en-US" sz="4400" dirty="0"/>
              <a:t>All stakeholders and team members remain motivated for optimal project outcomes, while teams are provided with all the necessary tools and support and are trusted to accomplish project goals.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sz="4400" dirty="0"/>
              <a:t>Face-to-face meetings are deemed the most efficient and effective format for project success.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sz="4400" dirty="0"/>
              <a:t>A final working product is the ultimate measure of success.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sz="4400" dirty="0"/>
              <a:t>Sustainable development is accomplished through agile processes whereby development teams and stakeholders are able to maintain a constant and ongoing pace.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0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6971428" cy="10955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12 Principles of Agile (3)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1748265"/>
            <a:ext cx="8780318" cy="45486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4400" dirty="0"/>
          </a:p>
          <a:p>
            <a:pPr marL="742950" indent="-742950">
              <a:buFont typeface="+mj-lt"/>
              <a:buAutoNum type="arabicPeriod" startAt="9"/>
            </a:pPr>
            <a:r>
              <a:rPr lang="en-US" sz="4400" dirty="0"/>
              <a:t>Agility is enhanced through a continuous focus on technical excellence and proper design.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en-US" sz="4400" dirty="0"/>
              <a:t>Simplicity is an essential element.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en-US" sz="4400" dirty="0"/>
              <a:t>Self-organizing teams are most likely to develop the best architectures and designs and to meet requirements.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en-US" sz="4400" dirty="0"/>
              <a:t>Regular intervals are used by teams to improve efficiency through fine-tuning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9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979346" cy="78118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Agile Software Development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6491" y="1652155"/>
            <a:ext cx="8780318" cy="4966854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Agile is the ability to respond to change and adapt</a:t>
            </a:r>
          </a:p>
          <a:p>
            <a:r>
              <a:rPr lang="en-US" sz="4400" dirty="0"/>
              <a:t>Great in the presence of unclear requirements</a:t>
            </a:r>
          </a:p>
          <a:p>
            <a:r>
              <a:rPr lang="en-US" sz="4400" dirty="0"/>
              <a:t>Can be applied to software development, project management, and more</a:t>
            </a:r>
          </a:p>
          <a:p>
            <a:r>
              <a:rPr lang="en-US" sz="4400" dirty="0"/>
              <a:t>Agile software development approach emphasizes incremental delivery, team collaboration, continual planning, and continual learning</a:t>
            </a:r>
          </a:p>
          <a:p>
            <a:r>
              <a:rPr lang="en-US" sz="4400" dirty="0">
                <a:hlinkClick r:id="rId2"/>
              </a:rPr>
              <a:t>https://www.visual-paradigm.com/scrum/what-is-agile-software-development/</a:t>
            </a:r>
            <a:endParaRPr lang="en-US" sz="4400" dirty="0"/>
          </a:p>
          <a:p>
            <a:r>
              <a:rPr lang="en-US" sz="4400" dirty="0">
                <a:hlinkClick r:id="rId3"/>
              </a:rPr>
              <a:t>https://www.agilealliance.org/agile101/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9097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136" y="266425"/>
            <a:ext cx="7896219" cy="885097"/>
          </a:xfrm>
        </p:spPr>
        <p:txBody>
          <a:bodyPr>
            <a:normAutofit/>
          </a:bodyPr>
          <a:lstStyle/>
          <a:p>
            <a:r>
              <a:rPr lang="en-US" sz="4400" dirty="0"/>
              <a:t>Scrum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881" y="1269442"/>
            <a:ext cx="8228727" cy="5058621"/>
          </a:xfrm>
        </p:spPr>
        <p:txBody>
          <a:bodyPr>
            <a:normAutofit fontScale="925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One of the frameworks under Agile development umbrella, focused on iteratively/ incrementally developing and delivering complex products of highest possible value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Knowledge comes from experience, and decision making is based on what is currently known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Scrum Team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: Product Owner, Development Team, Scrum Master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Uses short development cycles called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Sprints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  (1 week to 1 month)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Scrum events: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Sprint Planning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Daily Scrum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Sprint Review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Sprint Retrospective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65256"/>
      </p:ext>
    </p:extLst>
  </p:cSld>
  <p:clrMapOvr>
    <a:masterClrMapping/>
  </p:clrMapOvr>
</p:sld>
</file>

<file path=ppt/theme/theme1.xml><?xml version="1.0" encoding="utf-8"?>
<a:theme xmlns:a="http://schemas.openxmlformats.org/drawingml/2006/main" name="SAIT Theme">
  <a:themeElements>
    <a:clrScheme name="SAIT Colours">
      <a:dk1>
        <a:srgbClr val="000000"/>
      </a:dk1>
      <a:lt1>
        <a:srgbClr val="FFFFFF"/>
      </a:lt1>
      <a:dk2>
        <a:srgbClr val="414041"/>
      </a:dk2>
      <a:lt2>
        <a:srgbClr val="E7E6E6"/>
      </a:lt2>
      <a:accent1>
        <a:srgbClr val="0069AD"/>
      </a:accent1>
      <a:accent2>
        <a:srgbClr val="E7332A"/>
      </a:accent2>
      <a:accent3>
        <a:srgbClr val="6F2783"/>
      </a:accent3>
      <a:accent4>
        <a:srgbClr val="00A3DF"/>
      </a:accent4>
      <a:accent5>
        <a:srgbClr val="A91C36"/>
      </a:accent5>
      <a:accent6>
        <a:srgbClr val="68C8C6"/>
      </a:accent6>
      <a:hlink>
        <a:srgbClr val="70278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IT Theme" id="{168C3033-BD69-5443-BADB-A9A8D9739638}" vid="{90A2870A-524F-9D4C-BEEF-521586AFCF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16c24-bf52-4c97-be9a-71c5a96405ed">
      <Terms xmlns="http://schemas.microsoft.com/office/infopath/2007/PartnerControls"/>
    </lcf76f155ced4ddcb4097134ff3c332f>
    <TaxCatchAll xmlns="77dcf62e-7658-4b73-b834-1fc558a6a3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2CE886ABF564A84D063E9B882FC3A" ma:contentTypeVersion="15" ma:contentTypeDescription="Create a new document." ma:contentTypeScope="" ma:versionID="f42d093d34ab80adc44998bd741644c1">
  <xsd:schema xmlns:xsd="http://www.w3.org/2001/XMLSchema" xmlns:xs="http://www.w3.org/2001/XMLSchema" xmlns:p="http://schemas.microsoft.com/office/2006/metadata/properties" xmlns:ns2="21316c24-bf52-4c97-be9a-71c5a96405ed" xmlns:ns3="77dcf62e-7658-4b73-b834-1fc558a6a3a9" targetNamespace="http://schemas.microsoft.com/office/2006/metadata/properties" ma:root="true" ma:fieldsID="10fcceff62a7218a5361ee5e54ff68c9" ns2:_="" ns3:_="">
    <xsd:import namespace="21316c24-bf52-4c97-be9a-71c5a96405ed"/>
    <xsd:import namespace="77dcf62e-7658-4b73-b834-1fc558a6a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16c24-bf52-4c97-be9a-71c5a96405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715c62-ccfc-45dc-bd41-71cb468c8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dcf62e-7658-4b73-b834-1fc558a6a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bde7614-a92e-4232-92c5-0790ec837d4a}" ma:internalName="TaxCatchAll" ma:showField="CatchAllData" ma:web="77dcf62e-7658-4b73-b834-1fc558a6a3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852902-4EA2-48BB-9991-035909488EEB}">
  <ds:schemaRefs>
    <ds:schemaRef ds:uri="http://schemas.microsoft.com/office/2006/metadata/properties"/>
    <ds:schemaRef ds:uri="http://schemas.microsoft.com/office/infopath/2007/PartnerControls"/>
    <ds:schemaRef ds:uri="21316c24-bf52-4c97-be9a-71c5a96405ed"/>
    <ds:schemaRef ds:uri="77dcf62e-7658-4b73-b834-1fc558a6a3a9"/>
  </ds:schemaRefs>
</ds:datastoreItem>
</file>

<file path=customXml/itemProps2.xml><?xml version="1.0" encoding="utf-8"?>
<ds:datastoreItem xmlns:ds="http://schemas.openxmlformats.org/officeDocument/2006/customXml" ds:itemID="{7463DCD0-7FA0-4C30-BDA8-3CF748C5E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B59DD6-5A60-4C4F-94D3-C72626DFA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316c24-bf52-4c97-be9a-71c5a96405ed"/>
    <ds:schemaRef ds:uri="77dcf62e-7658-4b73-b834-1fc558a6a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3004</TotalTime>
  <Words>1552</Words>
  <Application>Microsoft Office PowerPoint</Application>
  <PresentationFormat>Widescreen</PresentationFormat>
  <Paragraphs>183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Google Sans</vt:lpstr>
      <vt:lpstr>Titillium WebBlack</vt:lpstr>
      <vt:lpstr>Wingdings</vt:lpstr>
      <vt:lpstr>Titillium Web</vt:lpstr>
      <vt:lpstr>Open Sans</vt:lpstr>
      <vt:lpstr>Arial</vt:lpstr>
      <vt:lpstr>Calibri</vt:lpstr>
      <vt:lpstr>Titillium Web SemiBold</vt:lpstr>
      <vt:lpstr>Titillium</vt:lpstr>
      <vt:lpstr>SAIT Theme</vt:lpstr>
      <vt:lpstr>PROJ 216 Software Project Concepts</vt:lpstr>
      <vt:lpstr>Topics</vt:lpstr>
      <vt:lpstr>PowerPoint Presentation</vt:lpstr>
      <vt:lpstr>Agile Manifesto</vt:lpstr>
      <vt:lpstr>12 Principles of Agile (1)</vt:lpstr>
      <vt:lpstr>12 Principles of Agile (2)</vt:lpstr>
      <vt:lpstr>12 Principles of Agile (3)</vt:lpstr>
      <vt:lpstr>Agile Software Development</vt:lpstr>
      <vt:lpstr>Scrum</vt:lpstr>
      <vt:lpstr>From User Stories to Product Backlog</vt:lpstr>
      <vt:lpstr>Development Team and Scrum Master</vt:lpstr>
      <vt:lpstr>Sprint Planning</vt:lpstr>
      <vt:lpstr>Daily Scrum</vt:lpstr>
      <vt:lpstr>Sprint Review</vt:lpstr>
      <vt:lpstr>Sprint Retrospective</vt:lpstr>
      <vt:lpstr>Extreme Programming</vt:lpstr>
      <vt:lpstr>What is a Use Case</vt:lpstr>
      <vt:lpstr>Unified Modeling Language (UML) </vt:lpstr>
      <vt:lpstr>UML Diagrams</vt:lpstr>
      <vt:lpstr>Use Case Diagram</vt:lpstr>
      <vt:lpstr>Elements of Use Case Diagrams</vt:lpstr>
      <vt:lpstr>Relationships in Use Case Diagrams</vt:lpstr>
      <vt:lpstr>Extend vs. Include</vt:lpstr>
      <vt:lpstr>Example  o Use Case Diagram</vt:lpstr>
      <vt:lpstr>MS Visio Demo</vt:lpstr>
      <vt:lpstr>Group Exercise</vt:lpstr>
      <vt:lpstr>Documenting Use Cases </vt:lpstr>
      <vt:lpstr>User Experience</vt:lpstr>
      <vt:lpstr>UX  Best Practices</vt:lpstr>
      <vt:lpstr>Work on Assignment 3 Part 2 – Use case Diagram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SADT Presentation</dc:title>
  <dc:subject/>
  <dc:creator>Maria Hernandez</dc:creator>
  <cp:keywords/>
  <dc:description/>
  <cp:lastModifiedBy>Jolanta Warpechowska-Gruca</cp:lastModifiedBy>
  <cp:revision>576</cp:revision>
  <dcterms:created xsi:type="dcterms:W3CDTF">2022-02-15T22:03:09Z</dcterms:created>
  <dcterms:modified xsi:type="dcterms:W3CDTF">2023-11-23T05:11:39Z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0x010100EDA2CE886ABF564A84D063E9B882FC3A</vt:lpwstr>
  </property>
  <property fmtid="{D5CDD505-2E9C-101B-9397-08002B2CF9AE}" pid="3" name="MediaServiceImageTags">
    <vt:lpwstr/>
  </property>
</Properties>
</file>